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71" r:id="rId8"/>
    <p:sldId id="262" r:id="rId9"/>
    <p:sldId id="272" r:id="rId10"/>
    <p:sldId id="263" r:id="rId11"/>
    <p:sldId id="264" r:id="rId12"/>
    <p:sldId id="265" r:id="rId13"/>
    <p:sldId id="266" r:id="rId14"/>
    <p:sldId id="267" r:id="rId15"/>
    <p:sldId id="268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CnXF1OKEF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n2FzuPyFl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B4655-CEBB-4F77-B579-D3CF742F17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/>
              <a:t>Renewing the Sectional Struggle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7B63B-9930-4CAD-9420-0030CAA9EE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The American Pageant,</a:t>
            </a:r>
          </a:p>
          <a:p>
            <a:r>
              <a:rPr lang="en-US" dirty="0">
                <a:hlinkClick r:id="rId2"/>
              </a:rPr>
              <a:t>Chapter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6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7E29-9644-4A0A-953E-0A0B7D7C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66700"/>
            <a:ext cx="9905998" cy="1478570"/>
          </a:xfrm>
        </p:spPr>
        <p:txBody>
          <a:bodyPr/>
          <a:lstStyle/>
          <a:p>
            <a:r>
              <a:rPr lang="en-US" b="1" i="1" u="sng" dirty="0"/>
              <a:t>Calm before the 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C1594-5472-4A90-B512-FC6D9ECDD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47750"/>
            <a:ext cx="9905999" cy="5810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Fugitive Slave Act of 1850—increased sectionalism</a:t>
            </a:r>
          </a:p>
          <a:p>
            <a:pPr lvl="1"/>
            <a:r>
              <a:rPr lang="en-US" dirty="0"/>
              <a:t>North is a “hunting ground” for runaways</a:t>
            </a:r>
          </a:p>
          <a:p>
            <a:pPr lvl="1"/>
            <a:r>
              <a:rPr lang="en-US" dirty="0"/>
              <a:t>Northerners arrested for harboring slaves</a:t>
            </a:r>
          </a:p>
          <a:p>
            <a:pPr lvl="1"/>
            <a:r>
              <a:rPr lang="en-US" dirty="0"/>
              <a:t>Freed Blacks not given fair trials</a:t>
            </a:r>
          </a:p>
          <a:p>
            <a:pPr lvl="1"/>
            <a:r>
              <a:rPr lang="en-US" dirty="0"/>
              <a:t>Bribery within court system over runaway cases</a:t>
            </a:r>
          </a:p>
          <a:p>
            <a:endParaRPr lang="en-US" dirty="0"/>
          </a:p>
          <a:p>
            <a:r>
              <a:rPr lang="en-US" dirty="0"/>
              <a:t>Some northern states fight back</a:t>
            </a:r>
          </a:p>
          <a:p>
            <a:pPr lvl="1"/>
            <a:r>
              <a:rPr lang="en-US" dirty="0"/>
              <a:t>MA—nullification </a:t>
            </a:r>
          </a:p>
          <a:p>
            <a:pPr lvl="1"/>
            <a:r>
              <a:rPr lang="en-US" dirty="0"/>
              <a:t>“Personal liberty” laws</a:t>
            </a:r>
          </a:p>
          <a:p>
            <a:endParaRPr lang="en-US" dirty="0"/>
          </a:p>
          <a:p>
            <a:r>
              <a:rPr lang="en-US" dirty="0"/>
              <a:t>More and more northerners on board with fighting</a:t>
            </a:r>
          </a:p>
          <a:p>
            <a:pPr lvl="1"/>
            <a:r>
              <a:rPr lang="en-US" dirty="0"/>
              <a:t>As time goes on, industrial North builds up</a:t>
            </a:r>
          </a:p>
          <a:p>
            <a:pPr lvl="1"/>
            <a:r>
              <a:rPr lang="en-US" dirty="0"/>
              <a:t>Time---MATTERS! </a:t>
            </a:r>
          </a:p>
        </p:txBody>
      </p:sp>
      <p:pic>
        <p:nvPicPr>
          <p:cNvPr id="9218" name="Picture 2" descr="Image result for protesting the fugitive slave law 1850">
            <a:extLst>
              <a:ext uri="{FF2B5EF4-FFF2-40B4-BE49-F238E27FC236}">
                <a16:creationId xmlns:a16="http://schemas.microsoft.com/office/drawing/2014/main" id="{550DF903-79CA-4CCB-A4A1-0ABC05345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t="7028" r="16328" b="9838"/>
          <a:stretch/>
        </p:blipFill>
        <p:spPr bwMode="auto">
          <a:xfrm>
            <a:off x="7162800" y="1790378"/>
            <a:ext cx="4686300" cy="32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769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C9012-B96F-49A9-B2E1-AFC1A696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92178-2300-4640-BFA9-197D6407B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legal status of slavery from revolution to civil war cengage">
            <a:extLst>
              <a:ext uri="{FF2B5EF4-FFF2-40B4-BE49-F238E27FC236}">
                <a16:creationId xmlns:a16="http://schemas.microsoft.com/office/drawing/2014/main" id="{BE25AC3B-3B52-44FD-B541-DE4B4F8C5E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4" t="5556" r="15816" b="3500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D9B757-2072-4723-A87A-1D9AA14366F5}"/>
              </a:ext>
            </a:extLst>
          </p:cNvPr>
          <p:cNvSpPr/>
          <p:nvPr/>
        </p:nvSpPr>
        <p:spPr>
          <a:xfrm>
            <a:off x="4070401" y="6088559"/>
            <a:ext cx="79755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Slavery from Revolution to </a:t>
            </a:r>
            <a:r>
              <a:rPr lang="en-US" sz="44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Civil War</a:t>
            </a:r>
            <a:endParaRPr lang="en-US" sz="4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528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206A-E0BA-4C66-A53D-600FB805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971" y="-276832"/>
            <a:ext cx="9905998" cy="1478570"/>
          </a:xfrm>
        </p:spPr>
        <p:txBody>
          <a:bodyPr/>
          <a:lstStyle/>
          <a:p>
            <a:r>
              <a:rPr lang="en-US" b="1" i="1" u="sng" dirty="0"/>
              <a:t>Election of 1852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5F28-CA23-40F3-82EA-C8FFCA65E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01738"/>
            <a:ext cx="5640387" cy="5656262"/>
          </a:xfrm>
        </p:spPr>
        <p:txBody>
          <a:bodyPr>
            <a:normAutofit/>
          </a:bodyPr>
          <a:lstStyle/>
          <a:p>
            <a:r>
              <a:rPr lang="en-US" sz="3600" dirty="0"/>
              <a:t>Democrats run with Franklin Pierce</a:t>
            </a:r>
          </a:p>
          <a:p>
            <a:pPr lvl="1"/>
            <a:r>
              <a:rPr lang="en-US" sz="3200" dirty="0"/>
              <a:t>Dark Horse</a:t>
            </a:r>
          </a:p>
          <a:p>
            <a:pPr lvl="1"/>
            <a:r>
              <a:rPr lang="en-US" sz="3200" dirty="0"/>
              <a:t>Mexican War veteran</a:t>
            </a:r>
          </a:p>
          <a:p>
            <a:r>
              <a:rPr lang="en-US" sz="3600" dirty="0"/>
              <a:t>Whigs lose</a:t>
            </a:r>
          </a:p>
          <a:p>
            <a:pPr lvl="1"/>
            <a:r>
              <a:rPr lang="en-US" sz="3200" dirty="0"/>
              <a:t>Division over slavery; fugitive slave laws</a:t>
            </a:r>
          </a:p>
        </p:txBody>
      </p:sp>
      <p:pic>
        <p:nvPicPr>
          <p:cNvPr id="11266" name="Picture 2" descr="Image result for franklin pierce">
            <a:extLst>
              <a:ext uri="{FF2B5EF4-FFF2-40B4-BE49-F238E27FC236}">
                <a16:creationId xmlns:a16="http://schemas.microsoft.com/office/drawing/2014/main" id="{A262DFD0-71D5-4ADB-A5F1-7CB152AB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000" y="82450"/>
            <a:ext cx="2127571" cy="212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election of 1852">
            <a:extLst>
              <a:ext uri="{FF2B5EF4-FFF2-40B4-BE49-F238E27FC236}">
                <a16:creationId xmlns:a16="http://schemas.microsoft.com/office/drawing/2014/main" id="{F4D6E656-6E4A-4595-95F8-A79B3ED34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17431"/>
            <a:ext cx="5319771" cy="309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54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5B605-2695-4DB7-866B-06290DEE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en-US" b="1" i="1" u="sng" dirty="0"/>
              <a:t>A Few Odds and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278DA-42B3-480D-A75F-CF480A9EC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81100"/>
            <a:ext cx="9905999" cy="5676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1850</a:t>
            </a:r>
          </a:p>
          <a:p>
            <a:pPr lvl="1"/>
            <a:r>
              <a:rPr lang="en-US" dirty="0"/>
              <a:t>Clayton-Bulwer Treaty</a:t>
            </a:r>
          </a:p>
          <a:p>
            <a:pPr lvl="2"/>
            <a:r>
              <a:rPr lang="en-US" dirty="0"/>
              <a:t>Concern over British presence in the hemisphere</a:t>
            </a:r>
          </a:p>
          <a:p>
            <a:pPr lvl="2"/>
            <a:r>
              <a:rPr lang="en-US" dirty="0"/>
              <a:t>Agreement that neither US nor Britain would control isthmian waterways</a:t>
            </a:r>
          </a:p>
          <a:p>
            <a:pPr lvl="2"/>
            <a:r>
              <a:rPr lang="en-US" dirty="0"/>
              <a:t>Upsets south—more territory (expansion and power) for them—gone! </a:t>
            </a:r>
          </a:p>
          <a:p>
            <a:r>
              <a:rPr lang="en-US" dirty="0"/>
              <a:t>1854</a:t>
            </a:r>
          </a:p>
          <a:p>
            <a:pPr lvl="1"/>
            <a:r>
              <a:rPr lang="en-US" dirty="0"/>
              <a:t>Ostend Manifesto</a:t>
            </a:r>
          </a:p>
          <a:p>
            <a:pPr lvl="2"/>
            <a:r>
              <a:rPr lang="en-US" dirty="0"/>
              <a:t>Attempt to purchase Cuba from Spain</a:t>
            </a:r>
          </a:p>
          <a:p>
            <a:pPr lvl="3"/>
            <a:r>
              <a:rPr lang="en-US" dirty="0"/>
              <a:t>Upsets North</a:t>
            </a:r>
          </a:p>
          <a:p>
            <a:pPr lvl="2"/>
            <a:r>
              <a:rPr lang="en-US" dirty="0"/>
              <a:t>Plan falls through</a:t>
            </a:r>
          </a:p>
          <a:p>
            <a:pPr lvl="2"/>
            <a:r>
              <a:rPr lang="en-US" dirty="0"/>
              <a:t>“</a:t>
            </a:r>
            <a:r>
              <a:rPr lang="en-US" dirty="0" err="1"/>
              <a:t>Slaveocracy</a:t>
            </a:r>
            <a:r>
              <a:rPr lang="en-US" dirty="0"/>
              <a:t>”</a:t>
            </a:r>
          </a:p>
          <a:p>
            <a:pPr lvl="2"/>
            <a:endParaRPr lang="en-US" dirty="0"/>
          </a:p>
          <a:p>
            <a:r>
              <a:rPr lang="en-US" dirty="0"/>
              <a:t>Establish better relations (trade, commerce, treatment, etc.) with China and Japan (</a:t>
            </a:r>
            <a:r>
              <a:rPr lang="en-US" dirty="0" err="1"/>
              <a:t>Wanghia</a:t>
            </a:r>
            <a:r>
              <a:rPr lang="en-US" dirty="0"/>
              <a:t>; Kanagawa Treaties, respectively) </a:t>
            </a:r>
          </a:p>
        </p:txBody>
      </p:sp>
      <p:pic>
        <p:nvPicPr>
          <p:cNvPr id="12290" name="Picture 2" descr="Image result for ostend manifesto">
            <a:extLst>
              <a:ext uri="{FF2B5EF4-FFF2-40B4-BE49-F238E27FC236}">
                <a16:creationId xmlns:a16="http://schemas.microsoft.com/office/drawing/2014/main" id="{79F8F17F-B85A-4F75-BD91-422C8E6CC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321" y="3326420"/>
            <a:ext cx="3925292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3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85611-78BB-4A50-9EEE-D5E108624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120768"/>
            <a:ext cx="9905998" cy="1478570"/>
          </a:xfrm>
        </p:spPr>
        <p:txBody>
          <a:bodyPr/>
          <a:lstStyle/>
          <a:p>
            <a:r>
              <a:rPr lang="en-US" b="1" i="1" u="sng" dirty="0"/>
              <a:t>Gadsden Purchase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4E541-052B-4540-8B14-C4DE77A29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81100"/>
            <a:ext cx="5392737" cy="5238750"/>
          </a:xfrm>
        </p:spPr>
        <p:txBody>
          <a:bodyPr>
            <a:normAutofit/>
          </a:bodyPr>
          <a:lstStyle/>
          <a:p>
            <a:r>
              <a:rPr lang="en-US" dirty="0"/>
              <a:t>Transportation issues</a:t>
            </a:r>
          </a:p>
          <a:p>
            <a:endParaRPr lang="en-US" dirty="0"/>
          </a:p>
          <a:p>
            <a:r>
              <a:rPr lang="en-US" dirty="0"/>
              <a:t>North and South want a RR</a:t>
            </a:r>
          </a:p>
          <a:p>
            <a:pPr lvl="1"/>
            <a:r>
              <a:rPr lang="en-US" dirty="0"/>
              <a:t>Too expensive to build more than one</a:t>
            </a:r>
          </a:p>
          <a:p>
            <a:endParaRPr lang="en-US" dirty="0"/>
          </a:p>
          <a:p>
            <a:r>
              <a:rPr lang="en-US" dirty="0"/>
              <a:t>Purchase additional territory from Mexico for $10,000,000</a:t>
            </a:r>
          </a:p>
          <a:p>
            <a:pPr lvl="1"/>
            <a:r>
              <a:rPr lang="en-US" dirty="0"/>
              <a:t>North upset</a:t>
            </a:r>
          </a:p>
          <a:p>
            <a:pPr lvl="1"/>
            <a:r>
              <a:rPr lang="en-US" dirty="0"/>
              <a:t>South—it makes sense to build here!</a:t>
            </a:r>
          </a:p>
        </p:txBody>
      </p:sp>
      <p:pic>
        <p:nvPicPr>
          <p:cNvPr id="13318" name="Picture 6" descr="Image result for gadsden purchase cengage">
            <a:extLst>
              <a:ext uri="{FF2B5EF4-FFF2-40B4-BE49-F238E27FC236}">
                <a16:creationId xmlns:a16="http://schemas.microsoft.com/office/drawing/2014/main" id="{883938FB-01B0-48CA-AA93-4ABF775FD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5555" r="4166" b="18889"/>
          <a:stretch/>
        </p:blipFill>
        <p:spPr bwMode="auto">
          <a:xfrm>
            <a:off x="6534149" y="800097"/>
            <a:ext cx="5922615" cy="561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219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EFD67-D68F-40AD-A462-3ACC424B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-181582"/>
            <a:ext cx="9905998" cy="1478570"/>
          </a:xfrm>
        </p:spPr>
        <p:txBody>
          <a:bodyPr/>
          <a:lstStyle/>
          <a:p>
            <a:r>
              <a:rPr lang="en-US" b="1" i="1" u="sng" dirty="0"/>
              <a:t>KANSAS-NEBRASKA ACT—1854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76CCE-908D-4631-A9A3-DDCE15A13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47750"/>
            <a:ext cx="9905999" cy="5638800"/>
          </a:xfrm>
        </p:spPr>
        <p:txBody>
          <a:bodyPr>
            <a:normAutofit/>
          </a:bodyPr>
          <a:lstStyle/>
          <a:p>
            <a:r>
              <a:rPr lang="en-US" dirty="0"/>
              <a:t>Stephen Douglas</a:t>
            </a:r>
          </a:p>
          <a:p>
            <a:pPr lvl="1"/>
            <a:r>
              <a:rPr lang="en-US" dirty="0"/>
              <a:t>Northern Democrat</a:t>
            </a:r>
          </a:p>
          <a:p>
            <a:pPr lvl="1"/>
            <a:r>
              <a:rPr lang="en-US" dirty="0"/>
              <a:t>Wants RR in Illinois out west</a:t>
            </a:r>
          </a:p>
          <a:p>
            <a:pPr lvl="1"/>
            <a:r>
              <a:rPr lang="en-US" dirty="0"/>
              <a:t>Wants westward push</a:t>
            </a:r>
          </a:p>
          <a:p>
            <a:pPr lvl="1"/>
            <a:r>
              <a:rPr lang="en-US" dirty="0"/>
              <a:t>South will go against</a:t>
            </a:r>
          </a:p>
          <a:p>
            <a:r>
              <a:rPr lang="en-US" dirty="0"/>
              <a:t>To get Southern approval…</a:t>
            </a:r>
          </a:p>
          <a:p>
            <a:pPr lvl="1"/>
            <a:r>
              <a:rPr lang="en-US" dirty="0"/>
              <a:t>Establish two territories (Kansas, Nebraska)</a:t>
            </a:r>
          </a:p>
          <a:p>
            <a:pPr lvl="1"/>
            <a:r>
              <a:rPr lang="en-US" dirty="0"/>
              <a:t>Slavery issue decided by popular sovereignty (K, Na)</a:t>
            </a:r>
          </a:p>
          <a:p>
            <a:endParaRPr lang="en-US" dirty="0"/>
          </a:p>
          <a:p>
            <a:r>
              <a:rPr lang="en-US" dirty="0"/>
              <a:t>Problem—this plan repeals the Missouri Compromise</a:t>
            </a:r>
          </a:p>
          <a:p>
            <a:pPr lvl="1"/>
            <a:r>
              <a:rPr lang="en-US" dirty="0"/>
              <a:t>Slavery can expand North!</a:t>
            </a:r>
          </a:p>
          <a:p>
            <a:pPr lvl="1"/>
            <a:r>
              <a:rPr lang="en-US" dirty="0"/>
              <a:t>Death of Whigs; Birth of Republicans</a:t>
            </a:r>
          </a:p>
        </p:txBody>
      </p:sp>
      <p:pic>
        <p:nvPicPr>
          <p:cNvPr id="14338" name="Picture 2" descr="Image result for kansas nebraska act">
            <a:extLst>
              <a:ext uri="{FF2B5EF4-FFF2-40B4-BE49-F238E27FC236}">
                <a16:creationId xmlns:a16="http://schemas.microsoft.com/office/drawing/2014/main" id="{1C7C0740-8CF2-435C-AE55-F7AFEC53F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949227"/>
            <a:ext cx="3810000" cy="290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stephen douglas">
            <a:extLst>
              <a:ext uri="{FF2B5EF4-FFF2-40B4-BE49-F238E27FC236}">
                <a16:creationId xmlns:a16="http://schemas.microsoft.com/office/drawing/2014/main" id="{6AE65C4E-0DE0-4D00-A2C2-5EF87694D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0"/>
            <a:ext cx="3067050" cy="394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44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4E60C-C752-4A1D-B1BC-263EB6028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DC3A21AB-E133-4A14-AE13-FDD1B0A9704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3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952CA-6C3F-4E5E-8666-1E1E19426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97099"/>
            <a:ext cx="9905998" cy="1478570"/>
          </a:xfrm>
        </p:spPr>
        <p:txBody>
          <a:bodyPr/>
          <a:lstStyle/>
          <a:p>
            <a:r>
              <a:rPr lang="en-US" b="1" i="1" u="sng" dirty="0"/>
              <a:t>Quick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CE01D-B67D-4BBB-BEEB-99FF49CAC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99930"/>
            <a:ext cx="7035179" cy="5758070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/>
              <a:t>Treaty of Guadalupe-Hidalgo</a:t>
            </a:r>
          </a:p>
          <a:p>
            <a:pPr lvl="1"/>
            <a:r>
              <a:rPr lang="en-US" sz="2800" b="1" dirty="0"/>
              <a:t>1848, Ends Mexican War</a:t>
            </a:r>
          </a:p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/>
              <a:t>Manifest Destiny</a:t>
            </a:r>
          </a:p>
          <a:p>
            <a:pPr lvl="1"/>
            <a:r>
              <a:rPr lang="en-US" sz="2800" b="1" dirty="0"/>
              <a:t>California—gold discovered</a:t>
            </a:r>
          </a:p>
          <a:p>
            <a:pPr lvl="2"/>
            <a:r>
              <a:rPr lang="en-US" sz="2600" b="1" dirty="0"/>
              <a:t>Apply for statehood as a free state</a:t>
            </a:r>
          </a:p>
          <a:p>
            <a:pPr lvl="2"/>
            <a:r>
              <a:rPr lang="en-US" sz="2600" b="1" dirty="0"/>
              <a:t>Balance of power</a:t>
            </a:r>
          </a:p>
          <a:p>
            <a:pPr lvl="1"/>
            <a:r>
              <a:rPr lang="en-US" sz="2800" b="1" dirty="0"/>
              <a:t>New Territories</a:t>
            </a:r>
          </a:p>
          <a:p>
            <a:pPr lvl="1"/>
            <a:endParaRPr lang="en-US" sz="2800" b="1" dirty="0"/>
          </a:p>
          <a:p>
            <a:r>
              <a:rPr lang="en-US" sz="3200" b="1" dirty="0"/>
              <a:t>Big Question—Slavery!</a:t>
            </a:r>
          </a:p>
          <a:p>
            <a:pPr lvl="1"/>
            <a:r>
              <a:rPr lang="en-US" sz="2800" b="1" dirty="0"/>
              <a:t>Economy; States rights; Way of life</a:t>
            </a:r>
          </a:p>
          <a:p>
            <a:pPr lvl="1"/>
            <a:r>
              <a:rPr lang="en-US" sz="2800" b="1" dirty="0"/>
              <a:t>Abolitionists vs. Fire Eaters</a:t>
            </a:r>
          </a:p>
        </p:txBody>
      </p:sp>
      <p:pic>
        <p:nvPicPr>
          <p:cNvPr id="1026" name="Picture 2" descr="Image result for treaty of guadalupe hidalgo">
            <a:extLst>
              <a:ext uri="{FF2B5EF4-FFF2-40B4-BE49-F238E27FC236}">
                <a16:creationId xmlns:a16="http://schemas.microsoft.com/office/drawing/2014/main" id="{68470E80-0151-4273-91A8-3DB443E6C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591" y="-1"/>
            <a:ext cx="4015410" cy="297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nifest de">
            <a:extLst>
              <a:ext uri="{FF2B5EF4-FFF2-40B4-BE49-F238E27FC236}">
                <a16:creationId xmlns:a16="http://schemas.microsoft.com/office/drawing/2014/main" id="{B2F39570-1F1B-48C2-A56E-9719FE4A6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590" y="3804026"/>
            <a:ext cx="4015410" cy="30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8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A64AF-0049-44B4-B8AC-9BA3635A4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en-US" b="1" i="1" u="sng" dirty="0"/>
              <a:t>Kicking the Bucket Down The 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EAEDA-128D-4FF1-94DD-BAC2F6430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78570"/>
            <a:ext cx="9905999" cy="5379430"/>
          </a:xfrm>
        </p:spPr>
        <p:txBody>
          <a:bodyPr/>
          <a:lstStyle/>
          <a:p>
            <a:r>
              <a:rPr lang="en-US" dirty="0"/>
              <a:t>Election of 1848</a:t>
            </a:r>
          </a:p>
          <a:p>
            <a:pPr lvl="1"/>
            <a:r>
              <a:rPr lang="en-US" dirty="0"/>
              <a:t>Polk opts out of running</a:t>
            </a:r>
          </a:p>
          <a:p>
            <a:pPr lvl="1"/>
            <a:r>
              <a:rPr lang="en-US" dirty="0"/>
              <a:t>Democrats turn to Lewis Cass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POPULAR SOVEREIGNTY</a:t>
            </a:r>
          </a:p>
          <a:p>
            <a:pPr lvl="2"/>
            <a:r>
              <a:rPr lang="en-US" dirty="0"/>
              <a:t>Appeals to people and congress</a:t>
            </a:r>
          </a:p>
          <a:p>
            <a:pPr lvl="1"/>
            <a:r>
              <a:rPr lang="en-US" dirty="0"/>
              <a:t>Whigs run with </a:t>
            </a:r>
            <a:r>
              <a:rPr lang="en-US" dirty="0">
                <a:solidFill>
                  <a:srgbClr val="FFFF00"/>
                </a:solidFill>
              </a:rPr>
              <a:t>Zachary Taylor</a:t>
            </a:r>
          </a:p>
          <a:p>
            <a:pPr lvl="2"/>
            <a:r>
              <a:rPr lang="en-US" dirty="0"/>
              <a:t>War Hero</a:t>
            </a:r>
          </a:p>
          <a:p>
            <a:pPr lvl="2"/>
            <a:r>
              <a:rPr lang="en-US" dirty="0"/>
              <a:t>No verbal stance on slavery</a:t>
            </a:r>
          </a:p>
          <a:p>
            <a:r>
              <a:rPr lang="en-US" dirty="0"/>
              <a:t>New party—</a:t>
            </a:r>
            <a:r>
              <a:rPr lang="en-US" dirty="0">
                <a:solidFill>
                  <a:srgbClr val="FFFF00"/>
                </a:solidFill>
              </a:rPr>
              <a:t>Free Soilers</a:t>
            </a:r>
          </a:p>
          <a:p>
            <a:pPr lvl="1"/>
            <a:r>
              <a:rPr lang="en-US" dirty="0"/>
              <a:t>Not anti-slavery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dirty="0"/>
              <a:t>Advocate homesteading; government aid</a:t>
            </a:r>
          </a:p>
          <a:p>
            <a:pPr lvl="1"/>
            <a:r>
              <a:rPr lang="en-US" dirty="0"/>
              <a:t>Run with Martin Van Buren</a:t>
            </a:r>
          </a:p>
          <a:p>
            <a:pPr lvl="1"/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Image result for lewis cass">
            <a:extLst>
              <a:ext uri="{FF2B5EF4-FFF2-40B4-BE49-F238E27FC236}">
                <a16:creationId xmlns:a16="http://schemas.microsoft.com/office/drawing/2014/main" id="{1E7207CD-74DA-4F70-B9F2-536AC2D79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40" y="1174766"/>
            <a:ext cx="2025556" cy="165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zachary taylor frozen cherries">
            <a:extLst>
              <a:ext uri="{FF2B5EF4-FFF2-40B4-BE49-F238E27FC236}">
                <a16:creationId xmlns:a16="http://schemas.microsoft.com/office/drawing/2014/main" id="{DCCC1C05-67E7-45E4-8799-9FC325470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16" y="2428407"/>
            <a:ext cx="1871205" cy="152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zachary taylor skulls">
            <a:extLst>
              <a:ext uri="{FF2B5EF4-FFF2-40B4-BE49-F238E27FC236}">
                <a16:creationId xmlns:a16="http://schemas.microsoft.com/office/drawing/2014/main" id="{886AE87C-F72D-47E6-8FF2-169CEB075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941" y="0"/>
            <a:ext cx="2958059" cy="429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electoral map 1848">
            <a:extLst>
              <a:ext uri="{FF2B5EF4-FFF2-40B4-BE49-F238E27FC236}">
                <a16:creationId xmlns:a16="http://schemas.microsoft.com/office/drawing/2014/main" id="{E3BCB8E7-31C5-481D-A1B9-3B79DA6EC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23" y="4092316"/>
            <a:ext cx="5848877" cy="282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martin van buren">
            <a:extLst>
              <a:ext uri="{FF2B5EF4-FFF2-40B4-BE49-F238E27FC236}">
                <a16:creationId xmlns:a16="http://schemas.microsoft.com/office/drawing/2014/main" id="{4175316B-0500-4993-890B-E9367173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1335">
            <a:off x="143759" y="5308179"/>
            <a:ext cx="1039916" cy="130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98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0D96-AA88-4BAE-B3AC-022807CA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384290"/>
            <a:ext cx="9905998" cy="1478570"/>
          </a:xfrm>
        </p:spPr>
        <p:txBody>
          <a:bodyPr/>
          <a:lstStyle/>
          <a:p>
            <a:r>
              <a:rPr lang="en-US" b="1" i="1" u="sng" dirty="0"/>
              <a:t>Underground Railroad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72A3F-8B25-4A9C-B6EE-1B4FFC4F6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317" y="674557"/>
            <a:ext cx="6071017" cy="65956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South well off</a:t>
            </a:r>
          </a:p>
          <a:p>
            <a:pPr lvl="1"/>
            <a:r>
              <a:rPr lang="en-US" dirty="0"/>
              <a:t>President</a:t>
            </a:r>
          </a:p>
          <a:p>
            <a:pPr lvl="1"/>
            <a:r>
              <a:rPr lang="en-US" dirty="0"/>
              <a:t>Majority of SCOTUS</a:t>
            </a:r>
          </a:p>
          <a:p>
            <a:pPr lvl="1"/>
            <a:r>
              <a:rPr lang="en-US" dirty="0"/>
              <a:t>Equal to North in Senate</a:t>
            </a:r>
          </a:p>
          <a:p>
            <a:pPr lvl="1"/>
            <a:r>
              <a:rPr lang="en-US" dirty="0"/>
              <a:t>Expansion of land/economy</a:t>
            </a:r>
          </a:p>
          <a:p>
            <a:endParaRPr lang="en-US" dirty="0"/>
          </a:p>
          <a:p>
            <a:r>
              <a:rPr lang="en-US" dirty="0"/>
              <a:t>Southern land questions</a:t>
            </a:r>
          </a:p>
          <a:p>
            <a:pPr lvl="1"/>
            <a:r>
              <a:rPr lang="en-US" dirty="0"/>
              <a:t>CA, NM, UT</a:t>
            </a:r>
          </a:p>
          <a:p>
            <a:pPr lvl="1"/>
            <a:r>
              <a:rPr lang="en-US" dirty="0"/>
              <a:t>TX territory in NM</a:t>
            </a:r>
          </a:p>
          <a:p>
            <a:endParaRPr lang="en-US" dirty="0"/>
          </a:p>
          <a:p>
            <a:r>
              <a:rPr lang="en-US" dirty="0"/>
              <a:t>Underground Railroad</a:t>
            </a:r>
          </a:p>
          <a:p>
            <a:pPr lvl="1"/>
            <a:r>
              <a:rPr lang="en-US" dirty="0"/>
              <a:t>Runaway slaves</a:t>
            </a:r>
          </a:p>
          <a:p>
            <a:pPr lvl="1"/>
            <a:r>
              <a:rPr lang="en-US" dirty="0"/>
              <a:t>Calls for a new Fugitive Slave Law</a:t>
            </a:r>
          </a:p>
          <a:p>
            <a:pPr lvl="1"/>
            <a:r>
              <a:rPr lang="en-US" dirty="0"/>
              <a:t>Threats of secession</a:t>
            </a:r>
          </a:p>
        </p:txBody>
      </p:sp>
      <p:pic>
        <p:nvPicPr>
          <p:cNvPr id="3074" name="Picture 2" descr="Image result for underground rr">
            <a:extLst>
              <a:ext uri="{FF2B5EF4-FFF2-40B4-BE49-F238E27FC236}">
                <a16:creationId xmlns:a16="http://schemas.microsoft.com/office/drawing/2014/main" id="{C927F782-69FB-4625-8073-8DA597C0B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93" y="-1"/>
            <a:ext cx="3647608" cy="34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arriet tubman">
            <a:extLst>
              <a:ext uri="{FF2B5EF4-FFF2-40B4-BE49-F238E27FC236}">
                <a16:creationId xmlns:a16="http://schemas.microsoft.com/office/drawing/2014/main" id="{1D08972E-2DFB-4E65-A17D-00DCEC1B3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31" y="231920"/>
            <a:ext cx="2151606" cy="215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underground rr hiding houses">
            <a:extLst>
              <a:ext uri="{FF2B5EF4-FFF2-40B4-BE49-F238E27FC236}">
                <a16:creationId xmlns:a16="http://schemas.microsoft.com/office/drawing/2014/main" id="{520E77F4-43B5-47D8-AF10-6EC00BAE0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361" y="3470086"/>
            <a:ext cx="1929639" cy="338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underground rr hiding houses">
            <a:extLst>
              <a:ext uri="{FF2B5EF4-FFF2-40B4-BE49-F238E27FC236}">
                <a16:creationId xmlns:a16="http://schemas.microsoft.com/office/drawing/2014/main" id="{02035288-A1F2-4DD2-8AB0-93FF68E81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93" y="3470087"/>
            <a:ext cx="3515366" cy="338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66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4CBF-546B-4D31-9747-9C375F86D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82010"/>
            <a:ext cx="9905998" cy="1478570"/>
          </a:xfrm>
        </p:spPr>
        <p:txBody>
          <a:bodyPr/>
          <a:lstStyle/>
          <a:p>
            <a:r>
              <a:rPr lang="en-US" b="1" i="1" u="sng" dirty="0"/>
              <a:t>Can there be compromise?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2C138-6C78-4A51-B7F1-536B1885F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96560"/>
            <a:ext cx="9905999" cy="3541714"/>
          </a:xfrm>
        </p:spPr>
        <p:txBody>
          <a:bodyPr/>
          <a:lstStyle/>
          <a:p>
            <a:r>
              <a:rPr lang="en-US" dirty="0"/>
              <a:t>Previous Compromises</a:t>
            </a:r>
          </a:p>
          <a:p>
            <a:pPr lvl="1"/>
            <a:r>
              <a:rPr lang="en-US" dirty="0"/>
              <a:t>Missouri Compromise</a:t>
            </a:r>
          </a:p>
          <a:p>
            <a:pPr lvl="1"/>
            <a:r>
              <a:rPr lang="en-US" dirty="0"/>
              <a:t>Nullification Crisis—Force Bill; Compromise Tariff</a:t>
            </a:r>
          </a:p>
          <a:p>
            <a:pPr lvl="1"/>
            <a:endParaRPr lang="en-US" dirty="0"/>
          </a:p>
        </p:txBody>
      </p:sp>
      <p:pic>
        <p:nvPicPr>
          <p:cNvPr id="6146" name="Picture 2" descr="Image result for missouri compromise">
            <a:extLst>
              <a:ext uri="{FF2B5EF4-FFF2-40B4-BE49-F238E27FC236}">
                <a16:creationId xmlns:a16="http://schemas.microsoft.com/office/drawing/2014/main" id="{CCA18E60-9CBE-407A-929C-D1E1E45B7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23" y="489989"/>
            <a:ext cx="5205177" cy="321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tariff bill 1833">
            <a:extLst>
              <a:ext uri="{FF2B5EF4-FFF2-40B4-BE49-F238E27FC236}">
                <a16:creationId xmlns:a16="http://schemas.microsoft.com/office/drawing/2014/main" id="{71DAC2B1-E8FF-4D42-B823-D90FA7DC9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5" y="2925906"/>
            <a:ext cx="6921715" cy="38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607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55F4B-D5A3-4CC7-9EE0-723B168C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39842"/>
            <a:ext cx="9905998" cy="1478570"/>
          </a:xfrm>
        </p:spPr>
        <p:txBody>
          <a:bodyPr/>
          <a:lstStyle/>
          <a:p>
            <a:r>
              <a:rPr lang="en-US" b="1" i="1" u="sng" dirty="0"/>
              <a:t>Debating Slavery</a:t>
            </a:r>
          </a:p>
        </p:txBody>
      </p:sp>
      <p:pic>
        <p:nvPicPr>
          <p:cNvPr id="4098" name="Picture 2" descr="Image result for henry clay">
            <a:extLst>
              <a:ext uri="{FF2B5EF4-FFF2-40B4-BE49-F238E27FC236}">
                <a16:creationId xmlns:a16="http://schemas.microsoft.com/office/drawing/2014/main" id="{6802EF56-666C-4DC0-A62A-E36CADA3B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8" y="866774"/>
            <a:ext cx="20955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tephen a douglas">
            <a:extLst>
              <a:ext uri="{FF2B5EF4-FFF2-40B4-BE49-F238E27FC236}">
                <a16:creationId xmlns:a16="http://schemas.microsoft.com/office/drawing/2014/main" id="{1C9EB7D5-C364-43ED-B2D1-7128466A7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49" y="866774"/>
            <a:ext cx="20955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daniel webster">
            <a:extLst>
              <a:ext uri="{FF2B5EF4-FFF2-40B4-BE49-F238E27FC236}">
                <a16:creationId xmlns:a16="http://schemas.microsoft.com/office/drawing/2014/main" id="{7FBA9163-3770-4943-A00C-4898B5560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844" y="880506"/>
            <a:ext cx="20955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C21AE5-60E1-402A-82C2-E38C49B88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252941"/>
              </p:ext>
            </p:extLst>
          </p:nvPr>
        </p:nvGraphicFramePr>
        <p:xfrm>
          <a:off x="-1588" y="3508979"/>
          <a:ext cx="121920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090">
                  <a:extLst>
                    <a:ext uri="{9D8B030D-6E8A-4147-A177-3AD203B41FA5}">
                      <a16:colId xmlns:a16="http://schemas.microsoft.com/office/drawing/2014/main" val="3143278728"/>
                    </a:ext>
                  </a:extLst>
                </a:gridCol>
                <a:gridCol w="4137285">
                  <a:extLst>
                    <a:ext uri="{9D8B030D-6E8A-4147-A177-3AD203B41FA5}">
                      <a16:colId xmlns:a16="http://schemas.microsoft.com/office/drawing/2014/main" val="293837353"/>
                    </a:ext>
                  </a:extLst>
                </a:gridCol>
                <a:gridCol w="4245625">
                  <a:extLst>
                    <a:ext uri="{9D8B030D-6E8A-4147-A177-3AD203B41FA5}">
                      <a16:colId xmlns:a16="http://schemas.microsoft.com/office/drawing/2014/main" val="480372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Henry Clay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Stephen Douglas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Daniel Webster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6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-“Great Compromiser”</a:t>
                      </a:r>
                    </a:p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-Called for compromise from both sides</a:t>
                      </a:r>
                    </a:p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-Requests North to make a fugitive slave law</a:t>
                      </a:r>
                    </a:p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-Speaks for three hours</a:t>
                      </a:r>
                    </a:p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-Requests reasonable concessions be made by the North</a:t>
                      </a:r>
                    </a:p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-Asks for a fugitive slave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-Feels that it is “sacrilege” to rule on slavery as God already had through geography and topography</a:t>
                      </a:r>
                    </a:p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-*Seventh of March Speech*</a:t>
                      </a:r>
                    </a:p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---Calls for reason, compromise, concession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40345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7D3A3A1-8541-40BF-BA9B-051316EEB644}"/>
              </a:ext>
            </a:extLst>
          </p:cNvPr>
          <p:cNvSpPr/>
          <p:nvPr/>
        </p:nvSpPr>
        <p:spPr>
          <a:xfrm>
            <a:off x="1374295" y="5991226"/>
            <a:ext cx="5096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“The Old Guard”</a:t>
            </a:r>
          </a:p>
        </p:txBody>
      </p:sp>
    </p:spTree>
    <p:extLst>
      <p:ext uri="{BB962C8B-B14F-4D97-AF65-F5344CB8AC3E}">
        <p14:creationId xmlns:p14="http://schemas.microsoft.com/office/powerpoint/2010/main" val="262149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55F4B-D5A3-4CC7-9EE0-723B168C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39842"/>
            <a:ext cx="9905998" cy="1478570"/>
          </a:xfrm>
        </p:spPr>
        <p:txBody>
          <a:bodyPr/>
          <a:lstStyle/>
          <a:p>
            <a:r>
              <a:rPr lang="en-US" b="1" i="1" u="sng" dirty="0"/>
              <a:t>Debating Slavery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C21AE5-60E1-402A-82C2-E38C49B88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395723"/>
              </p:ext>
            </p:extLst>
          </p:nvPr>
        </p:nvGraphicFramePr>
        <p:xfrm>
          <a:off x="-1588" y="3508979"/>
          <a:ext cx="12192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7968">
                  <a:extLst>
                    <a:ext uri="{9D8B030D-6E8A-4147-A177-3AD203B41FA5}">
                      <a16:colId xmlns:a16="http://schemas.microsoft.com/office/drawing/2014/main" val="3143278728"/>
                    </a:ext>
                  </a:extLst>
                </a:gridCol>
                <a:gridCol w="2428407">
                  <a:extLst>
                    <a:ext uri="{9D8B030D-6E8A-4147-A177-3AD203B41FA5}">
                      <a16:colId xmlns:a16="http://schemas.microsoft.com/office/drawing/2014/main" val="293837353"/>
                    </a:ext>
                  </a:extLst>
                </a:gridCol>
                <a:gridCol w="4245625">
                  <a:extLst>
                    <a:ext uri="{9D8B030D-6E8A-4147-A177-3AD203B41FA5}">
                      <a16:colId xmlns:a16="http://schemas.microsoft.com/office/drawing/2014/main" val="480372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William Seward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6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-Anti-slavery</a:t>
                      </a:r>
                    </a:p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-Against concession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“Obey God’s moral law”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“Higher law” than the Constitution 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40345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7D3A3A1-8541-40BF-BA9B-051316EEB644}"/>
              </a:ext>
            </a:extLst>
          </p:cNvPr>
          <p:cNvSpPr/>
          <p:nvPr/>
        </p:nvSpPr>
        <p:spPr>
          <a:xfrm>
            <a:off x="1277731" y="5991226"/>
            <a:ext cx="5289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“The </a:t>
            </a:r>
            <a:r>
              <a:rPr lang="en-US" sz="5400" b="1" i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New</a:t>
            </a:r>
            <a:r>
              <a:rPr lang="en-US" sz="5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Guard”</a:t>
            </a:r>
          </a:p>
        </p:txBody>
      </p:sp>
      <p:pic>
        <p:nvPicPr>
          <p:cNvPr id="5124" name="Picture 4" descr="Image result for william seward">
            <a:extLst>
              <a:ext uri="{FF2B5EF4-FFF2-40B4-BE49-F238E27FC236}">
                <a16:creationId xmlns:a16="http://schemas.microsoft.com/office/drawing/2014/main" id="{A1208C69-CBC0-44E6-ACEA-BA967827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14" y="966501"/>
            <a:ext cx="1815684" cy="240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henry clay compromise 1850">
            <a:extLst>
              <a:ext uri="{FF2B5EF4-FFF2-40B4-BE49-F238E27FC236}">
                <a16:creationId xmlns:a16="http://schemas.microsoft.com/office/drawing/2014/main" id="{D9F2A9D5-61FB-4959-A75F-6CA2AF039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646" y="24070"/>
            <a:ext cx="7080354" cy="580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271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FB71A-01B6-4004-B707-2A944BEE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411771"/>
            <a:ext cx="9905998" cy="1478570"/>
          </a:xfrm>
        </p:spPr>
        <p:txBody>
          <a:bodyPr/>
          <a:lstStyle/>
          <a:p>
            <a:r>
              <a:rPr lang="en-US" b="1" i="1" u="sng" dirty="0"/>
              <a:t>Compromise of 1850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20343-5440-4BE6-B79E-20ADAECAD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419100"/>
            <a:ext cx="9905999" cy="6857999"/>
          </a:xfrm>
        </p:spPr>
        <p:txBody>
          <a:bodyPr>
            <a:normAutofit/>
          </a:bodyPr>
          <a:lstStyle/>
          <a:p>
            <a:r>
              <a:rPr lang="en-US" sz="2800" dirty="0"/>
              <a:t>No one really likes it because…</a:t>
            </a:r>
          </a:p>
          <a:p>
            <a:pPr lvl="1"/>
            <a:r>
              <a:rPr lang="en-US" sz="2400" dirty="0"/>
              <a:t>Compromise</a:t>
            </a:r>
          </a:p>
          <a:p>
            <a:r>
              <a:rPr lang="en-US" sz="2800" dirty="0"/>
              <a:t>But…</a:t>
            </a:r>
          </a:p>
          <a:p>
            <a:pPr lvl="1"/>
            <a:r>
              <a:rPr lang="en-US" sz="2400" dirty="0"/>
              <a:t>CA admitted as free state</a:t>
            </a:r>
          </a:p>
          <a:p>
            <a:pPr lvl="1"/>
            <a:r>
              <a:rPr lang="en-US" sz="2400" dirty="0"/>
              <a:t>NM / UT left to pop. Sovereignty</a:t>
            </a:r>
          </a:p>
          <a:p>
            <a:pPr lvl="1"/>
            <a:r>
              <a:rPr lang="en-US" sz="2400" dirty="0"/>
              <a:t>Bans slave trade in DC</a:t>
            </a:r>
          </a:p>
          <a:p>
            <a:pPr lvl="1"/>
            <a:r>
              <a:rPr lang="en-US" sz="2400" dirty="0"/>
              <a:t>Fugitive Slave Law for South</a:t>
            </a:r>
          </a:p>
          <a:p>
            <a:pPr lvl="1"/>
            <a:r>
              <a:rPr lang="en-US" sz="2400" dirty="0"/>
              <a:t>Settles border dispute between TX NM</a:t>
            </a:r>
          </a:p>
          <a:p>
            <a:pPr lvl="2"/>
            <a:r>
              <a:rPr lang="en-US" sz="2000" dirty="0"/>
              <a:t>TX debt partially paid off</a:t>
            </a:r>
          </a:p>
          <a:p>
            <a:endParaRPr lang="en-US" sz="2800" dirty="0"/>
          </a:p>
          <a:p>
            <a:r>
              <a:rPr lang="en-US" sz="2800" dirty="0"/>
              <a:t>Fillmore—new president</a:t>
            </a:r>
          </a:p>
          <a:p>
            <a:pPr lvl="1"/>
            <a:r>
              <a:rPr lang="en-US" sz="2400" dirty="0"/>
              <a:t>“Final settlement” of division</a:t>
            </a:r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ACFEC735-EEBB-4CA6-8869-30A013E4F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9430"/>
            <a:ext cx="1226793" cy="147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mpromise of 1850">
            <a:extLst>
              <a:ext uri="{FF2B5EF4-FFF2-40B4-BE49-F238E27FC236}">
                <a16:creationId xmlns:a16="http://schemas.microsoft.com/office/drawing/2014/main" id="{923CECE6-AAB2-4838-9A26-010D1FC3E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0"/>
            <a:ext cx="54292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3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AD78-44C2-41BE-A2DF-0B2A92EE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D208-4ECC-4992-AA51-276700F8E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slavery after the compromise of 1850 cengage">
            <a:extLst>
              <a:ext uri="{FF2B5EF4-FFF2-40B4-BE49-F238E27FC236}">
                <a16:creationId xmlns:a16="http://schemas.microsoft.com/office/drawing/2014/main" id="{C8D24ADD-FC69-42CE-BDF8-756CA2209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5" t="5000" r="12275" b="32778"/>
          <a:stretch/>
        </p:blipFill>
        <p:spPr bwMode="auto">
          <a:xfrm>
            <a:off x="0" y="-36512"/>
            <a:ext cx="12192000" cy="68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53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191</TotalTime>
  <Words>628</Words>
  <Application>Microsoft Office PowerPoint</Application>
  <PresentationFormat>Widescreen</PresentationFormat>
  <Paragraphs>139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Tw Cen MT</vt:lpstr>
      <vt:lpstr>Circuit</vt:lpstr>
      <vt:lpstr>Renewing the Sectional Struggle</vt:lpstr>
      <vt:lpstr>Quick Recap</vt:lpstr>
      <vt:lpstr>Kicking the Bucket Down The Road</vt:lpstr>
      <vt:lpstr>Underground Railroad</vt:lpstr>
      <vt:lpstr>Can there be compromise?</vt:lpstr>
      <vt:lpstr>Debating Slavery</vt:lpstr>
      <vt:lpstr>Debating Slavery</vt:lpstr>
      <vt:lpstr>Compromise of 1850</vt:lpstr>
      <vt:lpstr>PowerPoint Presentation</vt:lpstr>
      <vt:lpstr>Calm before the storm</vt:lpstr>
      <vt:lpstr>PowerPoint Presentation</vt:lpstr>
      <vt:lpstr>Election of 1852</vt:lpstr>
      <vt:lpstr>A Few Odds and Ends</vt:lpstr>
      <vt:lpstr>Gadsden Purchase</vt:lpstr>
      <vt:lpstr>KANSAS-NEBRASKA ACT—1854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Renewing the Sectional Struggle</dc:title>
  <dc:creator>Ryan</dc:creator>
  <cp:lastModifiedBy>Ryan</cp:lastModifiedBy>
  <cp:revision>16</cp:revision>
  <dcterms:created xsi:type="dcterms:W3CDTF">2018-11-25T02:58:34Z</dcterms:created>
  <dcterms:modified xsi:type="dcterms:W3CDTF">2018-11-25T06:15:45Z</dcterms:modified>
</cp:coreProperties>
</file>